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4" r:id="rId14"/>
    <p:sldId id="275" r:id="rId15"/>
    <p:sldId id="270" r:id="rId16"/>
    <p:sldId id="271" r:id="rId17"/>
    <p:sldId id="272" r:id="rId18"/>
    <p:sldId id="276" r:id="rId19"/>
    <p:sldId id="277" r:id="rId20"/>
    <p:sldId id="278" r:id="rId21"/>
    <p:sldId id="279" r:id="rId22"/>
    <p:sldId id="281" r:id="rId23"/>
    <p:sldId id="282" r:id="rId24"/>
    <p:sldId id="283" r:id="rId25"/>
    <p:sldId id="284" r:id="rId26"/>
    <p:sldId id="288" r:id="rId27"/>
    <p:sldId id="292" r:id="rId28"/>
    <p:sldId id="289" r:id="rId29"/>
    <p:sldId id="290" r:id="rId30"/>
    <p:sldId id="291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285" r:id="rId44"/>
    <p:sldId id="286" r:id="rId45"/>
    <p:sldId id="287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9657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78" autoAdjust="0"/>
    <p:restoredTop sz="94660"/>
  </p:normalViewPr>
  <p:slideViewPr>
    <p:cSldViewPr showGuides="1">
      <p:cViewPr varScale="1">
        <p:scale>
          <a:sx n="39" d="100"/>
          <a:sy n="39" d="100"/>
        </p:scale>
        <p:origin x="-137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41935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045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6141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1194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0296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423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1068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044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239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73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9935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637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860032" y="5229200"/>
            <a:ext cx="41376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  <a:endParaRPr lang="pt-PT" sz="36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5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37322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err="1">
                <a:solidFill>
                  <a:srgbClr val="196572"/>
                </a:solidFill>
                <a:latin typeface="Arial Narrow" pitchFamily="34" charset="0"/>
              </a:rPr>
              <a:t>Projecto</a:t>
            </a:r>
            <a:r>
              <a:rPr lang="pt-PT" sz="3600" b="1" dirty="0">
                <a:solidFill>
                  <a:srgbClr val="196572"/>
                </a:solidFill>
                <a:latin typeface="Arial Narrow" pitchFamily="34" charset="0"/>
              </a:rPr>
              <a:t> CSRTarget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358063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O </a:t>
            </a:r>
            <a:r>
              <a:rPr lang="pt-PT" sz="2600" dirty="0" err="1">
                <a:solidFill>
                  <a:srgbClr val="196572"/>
                </a:solidFill>
                <a:latin typeface="Arial Narrow" pitchFamily="34" charset="0"/>
              </a:rPr>
              <a:t>CSRTarget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 é uma ferramenta inovadora, rápida, e adequada às necessidades das Empresas/Organizações que desejam implementar um Sistema de Responsabilidade Social (RS) ou, que pretendam racionalizar a informação do seu Sistema RS, já em curso, e aperfeiçoá-lo.</a:t>
            </a:r>
          </a:p>
        </p:txBody>
      </p:sp>
      <p:pic>
        <p:nvPicPr>
          <p:cNvPr id="6" name="Imagem 9" descr="logo fina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929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10"/>
          <p:cNvSpPr txBox="1">
            <a:spLocks noChangeArrowheads="1"/>
          </p:cNvSpPr>
          <p:nvPr/>
        </p:nvSpPr>
        <p:spPr bwMode="auto">
          <a:xfrm>
            <a:off x="1617390" y="5916613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b="1">
                <a:solidFill>
                  <a:srgbClr val="196572"/>
                </a:solidFill>
                <a:latin typeface="Arial Narrow" pitchFamily="34" charset="0"/>
              </a:rPr>
              <a:t>INOVAÇÃO</a:t>
            </a:r>
          </a:p>
        </p:txBody>
      </p:sp>
      <p:pic>
        <p:nvPicPr>
          <p:cNvPr id="8" name="Imagem 13" descr="logo fina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8" y="5929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4357688" y="5916613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b="1">
                <a:solidFill>
                  <a:srgbClr val="196572"/>
                </a:solidFill>
                <a:latin typeface="Arial Narrow" pitchFamily="34" charset="0"/>
              </a:rPr>
              <a:t>RAPIDEZ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48184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>
                <a:solidFill>
                  <a:srgbClr val="196572"/>
                </a:solidFill>
                <a:latin typeface="Arial Narrow" pitchFamily="34" charset="0"/>
              </a:rPr>
              <a:t>Projecto </a:t>
            </a:r>
            <a:r>
              <a:rPr lang="pt-PT" sz="3600" b="1" dirty="0" err="1" smtClean="0">
                <a:solidFill>
                  <a:srgbClr val="196572"/>
                </a:solidFill>
                <a:latin typeface="Arial Narrow" pitchFamily="34" charset="0"/>
              </a:rPr>
              <a:t>CSRTarget</a:t>
            </a:r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   </a:t>
            </a:r>
            <a:r>
              <a:rPr lang="pt-PT" sz="2400" b="1" dirty="0" smtClean="0">
                <a:solidFill>
                  <a:srgbClr val="196572"/>
                </a:solidFill>
                <a:latin typeface="Arial Narrow" pitchFamily="34" charset="0"/>
              </a:rPr>
              <a:t>(</a:t>
            </a:r>
            <a:r>
              <a:rPr lang="pt-PT" sz="2400" b="1" dirty="0" err="1" smtClean="0">
                <a:solidFill>
                  <a:srgbClr val="196572"/>
                </a:solidFill>
                <a:latin typeface="Arial Narrow" pitchFamily="34" charset="0"/>
              </a:rPr>
              <a:t>cont</a:t>
            </a:r>
            <a:r>
              <a:rPr lang="pt-PT" sz="2400" b="1" dirty="0" smtClean="0">
                <a:solidFill>
                  <a:srgbClr val="196572"/>
                </a:solidFill>
                <a:latin typeface="Arial Narrow" pitchFamily="34" charset="0"/>
              </a:rPr>
              <a:t>.)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072313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Um portal e uma aplicação Windows, perfeitamente integrados entre si, permitem uma comunicação eficaz entre as Empresas/Organizações e as Partes Interessadas, e entre estas e o público em geral, atento às evoluções no âmbito da RS. </a:t>
            </a:r>
          </a:p>
        </p:txBody>
      </p:sp>
      <p:pic>
        <p:nvPicPr>
          <p:cNvPr id="6" name="Imagem 9" descr="logo fina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929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10"/>
          <p:cNvSpPr txBox="1">
            <a:spLocks noChangeArrowheads="1"/>
          </p:cNvSpPr>
          <p:nvPr/>
        </p:nvSpPr>
        <p:spPr bwMode="auto">
          <a:xfrm>
            <a:off x="1688828" y="5916613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b="1">
                <a:solidFill>
                  <a:srgbClr val="196572"/>
                </a:solidFill>
                <a:latin typeface="Arial Narrow" pitchFamily="34" charset="0"/>
              </a:rPr>
              <a:t>INTEGRAÇÃO</a:t>
            </a:r>
          </a:p>
        </p:txBody>
      </p:sp>
      <p:pic>
        <p:nvPicPr>
          <p:cNvPr id="8" name="Imagem 13" descr="logo fina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8" y="5929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4429125" y="5916613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b="1">
                <a:solidFill>
                  <a:srgbClr val="196572"/>
                </a:solidFill>
                <a:latin typeface="Arial Narrow" pitchFamily="34" charset="0"/>
              </a:rPr>
              <a:t>COMUNICAÇÃO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1357313" y="4143375"/>
            <a:ext cx="7358062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PT" sz="2400" dirty="0">
                <a:solidFill>
                  <a:srgbClr val="196572"/>
                </a:solidFill>
              </a:rPr>
              <a:t>___________</a:t>
            </a:r>
          </a:p>
          <a:p>
            <a:pPr>
              <a:defRPr/>
            </a:pPr>
            <a:endParaRPr lang="pt-PT" sz="1400" dirty="0">
              <a:solidFill>
                <a:schemeClr val="tx1">
                  <a:lumMod val="85000"/>
                  <a:lumOff val="15000"/>
                </a:schemeClr>
              </a:solidFill>
              <a:latin typeface="Arial Narrow" pitchFamily="34" charset="0"/>
            </a:endParaRPr>
          </a:p>
          <a:p>
            <a:pPr>
              <a:defRPr/>
            </a:pPr>
            <a:r>
              <a:rPr lang="pt-PT" sz="1400" b="1" dirty="0">
                <a:solidFill>
                  <a:srgbClr val="196572"/>
                </a:solidFill>
                <a:latin typeface="Arial Narrow" pitchFamily="34" charset="0"/>
              </a:rPr>
              <a:t>NOTA:</a:t>
            </a:r>
          </a:p>
          <a:p>
            <a:pPr>
              <a:defRPr/>
            </a:pPr>
            <a:r>
              <a:rPr lang="pt-PT" sz="1600" dirty="0">
                <a:solidFill>
                  <a:srgbClr val="196572"/>
                </a:solidFill>
                <a:latin typeface="Arial Narrow" pitchFamily="34" charset="0"/>
              </a:rPr>
              <a:t>Existe, ainda, outra aplicação Windows de </a:t>
            </a:r>
            <a:r>
              <a:rPr lang="pt-PT" sz="1600" dirty="0" err="1">
                <a:solidFill>
                  <a:srgbClr val="196572"/>
                </a:solidFill>
                <a:latin typeface="Arial Narrow" pitchFamily="34" charset="0"/>
              </a:rPr>
              <a:t>Backoffice</a:t>
            </a:r>
            <a:r>
              <a:rPr lang="pt-PT" sz="1600" dirty="0">
                <a:solidFill>
                  <a:srgbClr val="196572"/>
                </a:solidFill>
                <a:latin typeface="Arial Narrow" pitchFamily="34" charset="0"/>
              </a:rPr>
              <a:t> a ser utilizada exclusivamente pela equipa CSRTarget com vista à manutenção/gestão de </a:t>
            </a:r>
            <a:r>
              <a:rPr lang="pt-PT" sz="1600" dirty="0" smtClean="0">
                <a:solidFill>
                  <a:srgbClr val="196572"/>
                </a:solidFill>
                <a:latin typeface="Arial Narrow" pitchFamily="34" charset="0"/>
              </a:rPr>
              <a:t>conteúdos (notícias, informação ISO, etc.).</a:t>
            </a:r>
            <a:endParaRPr lang="pt-PT" sz="1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2060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>
                <a:solidFill>
                  <a:srgbClr val="196572"/>
                </a:solidFill>
                <a:latin typeface="Arial Narrow" pitchFamily="34" charset="0"/>
              </a:rPr>
              <a:t>Site/Portal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Em </a:t>
            </a:r>
            <a:r>
              <a:rPr lang="pt-PT" sz="2600" u="sng" dirty="0">
                <a:solidFill>
                  <a:srgbClr val="196572"/>
                </a:solidFill>
                <a:latin typeface="Arial Narrow" pitchFamily="34" charset="0"/>
              </a:rPr>
              <a:t>www.csrtarget.com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  estão acessíveis aos utilizadores: </a:t>
            </a:r>
          </a:p>
          <a:p>
            <a:pPr marL="0" lvl="1"/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marL="538163" lvl="1" indent="-538163">
              <a:buBlip>
                <a:blip r:embed="rId3"/>
              </a:buBlip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Notícias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relativas à temática da RS nas Empresas/Organizações; </a:t>
            </a:r>
          </a:p>
          <a:p>
            <a:pPr marL="538163" lvl="1" indent="-538163">
              <a:buBlip>
                <a:blip r:embed="rId3"/>
              </a:buBlip>
            </a:pPr>
            <a:endParaRPr lang="pt-PT" sz="1000" dirty="0">
              <a:solidFill>
                <a:srgbClr val="196572"/>
              </a:solidFill>
              <a:latin typeface="Arial Narrow" pitchFamily="34" charset="0"/>
            </a:endParaRPr>
          </a:p>
          <a:p>
            <a:pPr marL="538163" lvl="1" indent="-538163">
              <a:buBlip>
                <a:blip r:embed="rId3"/>
              </a:buBlip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Publicação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de resultados obtidos pelas  Empresas/Organizações registadas no Portal </a:t>
            </a:r>
            <a:r>
              <a:rPr lang="pt-PT" sz="2600" dirty="0" err="1">
                <a:solidFill>
                  <a:srgbClr val="196572"/>
                </a:solidFill>
                <a:latin typeface="Arial Narrow" pitchFamily="34" charset="0"/>
              </a:rPr>
              <a:t>CSRTarget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;</a:t>
            </a:r>
          </a:p>
          <a:p>
            <a:pPr marL="538163" lvl="1" indent="-538163">
              <a:buBlip>
                <a:blip r:embed="rId3"/>
              </a:buBlip>
            </a:pPr>
            <a:endParaRPr lang="pt-PT" sz="1000" dirty="0">
              <a:solidFill>
                <a:srgbClr val="196572"/>
              </a:solidFill>
              <a:latin typeface="Arial Narrow" pitchFamily="34" charset="0"/>
            </a:endParaRPr>
          </a:p>
          <a:p>
            <a:pPr marL="538163" lvl="1" indent="-538163">
              <a:buBlip>
                <a:blip r:embed="rId3"/>
              </a:buBlip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Documentação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de apoio sobre RS (</a:t>
            </a:r>
            <a:r>
              <a:rPr lang="pt-PT" sz="2600" dirty="0" err="1">
                <a:solidFill>
                  <a:srgbClr val="196572"/>
                </a:solidFill>
                <a:latin typeface="Arial Narrow" pitchFamily="34" charset="0"/>
              </a:rPr>
              <a:t>Wikis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);</a:t>
            </a:r>
          </a:p>
          <a:p>
            <a:pPr marL="538163" lvl="1" indent="-538163">
              <a:buBlip>
                <a:blip r:embed="rId3"/>
              </a:buBlip>
            </a:pPr>
            <a:endParaRPr lang="pt-PT" sz="1000" dirty="0">
              <a:solidFill>
                <a:srgbClr val="196572"/>
              </a:solidFill>
              <a:latin typeface="Arial Narrow" pitchFamily="34" charset="0"/>
            </a:endParaRPr>
          </a:p>
          <a:p>
            <a:pPr marL="538163" lvl="1" indent="-538163">
              <a:buBlip>
                <a:blip r:embed="rId3"/>
              </a:buBlip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Fóruns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de discussão.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37338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>
                <a:solidFill>
                  <a:srgbClr val="196572"/>
                </a:solidFill>
                <a:latin typeface="Arial Narrow" pitchFamily="34" charset="0"/>
              </a:rPr>
              <a:t>Aplicação Windows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Para a além da definição do Plano, definição de </a:t>
            </a:r>
            <a:r>
              <a:rPr lang="pt-PT" sz="2600" dirty="0" err="1" smtClean="0">
                <a:solidFill>
                  <a:srgbClr val="196572"/>
                </a:solidFill>
                <a:latin typeface="Arial Narrow" pitchFamily="34" charset="0"/>
              </a:rPr>
              <a:t>Issues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/Questões e respectivas Acções,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controlo de KPIs e alertas, a aplicação Windows </a:t>
            </a:r>
            <a:r>
              <a:rPr lang="pt-PT" sz="2600" dirty="0" err="1">
                <a:solidFill>
                  <a:srgbClr val="196572"/>
                </a:solidFill>
                <a:latin typeface="Arial Narrow" pitchFamily="34" charset="0"/>
              </a:rPr>
              <a:t>CSRTarget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emana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informação para: </a:t>
            </a:r>
          </a:p>
          <a:p>
            <a:pPr marL="0" lvl="1"/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marL="457200" lvl="2">
              <a:buFontTx/>
              <a:buBlip>
                <a:blip r:embed="rId3"/>
              </a:buBlip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 Os Responsáveis de RS nas Empresas/Organizações: identificando o “estado de arte” da sua e de outras Empresas/Organizações;  </a:t>
            </a:r>
          </a:p>
          <a:p>
            <a:pPr marL="0" lvl="1">
              <a:buFontTx/>
              <a:buBlip>
                <a:blip r:embed="rId3"/>
              </a:buBlip>
            </a:pPr>
            <a:endParaRPr lang="pt-PT" sz="1000" dirty="0"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49482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>
                <a:solidFill>
                  <a:srgbClr val="196572"/>
                </a:solidFill>
                <a:latin typeface="Arial Narrow" pitchFamily="34" charset="0"/>
              </a:rPr>
              <a:t>Aplicação Windows   </a:t>
            </a:r>
            <a:r>
              <a:rPr lang="pt-PT" sz="2400" b="1" dirty="0">
                <a:solidFill>
                  <a:srgbClr val="196572"/>
                </a:solidFill>
                <a:latin typeface="Arial Narrow" pitchFamily="34" charset="0"/>
              </a:rPr>
              <a:t>(</a:t>
            </a:r>
            <a:r>
              <a:rPr lang="pt-PT" sz="2400" b="1" dirty="0" err="1">
                <a:solidFill>
                  <a:srgbClr val="196572"/>
                </a:solidFill>
                <a:latin typeface="Arial Narrow" pitchFamily="34" charset="0"/>
              </a:rPr>
              <a:t>cont</a:t>
            </a:r>
            <a:r>
              <a:rPr lang="pt-PT" sz="2400" b="1" dirty="0">
                <a:solidFill>
                  <a:srgbClr val="196572"/>
                </a:solidFill>
                <a:latin typeface="Arial Narrow" pitchFamily="34" charset="0"/>
              </a:rPr>
              <a:t>.)</a:t>
            </a:r>
            <a:endParaRPr lang="pt-PT" sz="36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819150" lvl="2" indent="-36195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As Partes Interessadas: descrevendo a evolução e os objectivos atingidos, no âmbito da RS;</a:t>
            </a:r>
          </a:p>
          <a:p>
            <a:pPr marL="819150" lvl="2" indent="-361950">
              <a:buFontTx/>
              <a:buBlip>
                <a:blip r:embed="rId3"/>
              </a:buBlip>
              <a:defRPr/>
            </a:pP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marL="819150" lvl="2" indent="-36195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O Portal: publicando os resultados e as boas práticas de RS das Empresas/Organizações registadas.</a:t>
            </a:r>
          </a:p>
          <a:p>
            <a:pPr marL="0" lvl="1">
              <a:buFontTx/>
              <a:buBlip>
                <a:blip r:embed="rId3"/>
              </a:buBlip>
              <a:defRPr/>
            </a:pPr>
            <a:endParaRPr lang="pt-PT" sz="1000" dirty="0"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4619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>
                <a:solidFill>
                  <a:srgbClr val="196572"/>
                </a:solidFill>
                <a:latin typeface="Arial Narrow" pitchFamily="34" charset="0"/>
              </a:rPr>
              <a:t>Informação Colaborativa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306011"/>
            <a:ext cx="7480072" cy="207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2076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>
                <a:solidFill>
                  <a:srgbClr val="196572"/>
                </a:solidFill>
                <a:latin typeface="Arial Narrow" pitchFamily="34" charset="0"/>
              </a:rPr>
              <a:t>Vantagens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lvl="1" indent="-35560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Facilita e racionaliza toda a informação disponível sobre a temática da RS; </a:t>
            </a:r>
          </a:p>
          <a:p>
            <a:pPr marL="355600" lvl="1" indent="-355600">
              <a:buFontTx/>
              <a:buBlip>
                <a:blip r:embed="rId3"/>
              </a:buBlip>
              <a:defRPr/>
            </a:pP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marL="355600" lvl="1" indent="-35560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Auxilia na identificação do “estado de arte” da Empresa/Organização, no que concerne às práticas socialmente responsáveis; </a:t>
            </a:r>
          </a:p>
          <a:p>
            <a:pPr marL="355600" lvl="1" indent="-355600">
              <a:buFontTx/>
              <a:buBlip>
                <a:blip r:embed="rId3"/>
              </a:buBlip>
              <a:defRPr/>
            </a:pP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marL="355600" lvl="1" indent="-35560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Identifica os diferentes aspectos da RS, a ter em conta: na definição das políticas, nos programas a desenvolver e nos objectivos a atingir; </a:t>
            </a:r>
          </a:p>
          <a:p>
            <a:pPr marL="0" lvl="1">
              <a:buFontTx/>
              <a:buBlip>
                <a:blip r:embed="rId3"/>
              </a:buBlip>
              <a:defRPr/>
            </a:pPr>
            <a:endParaRPr lang="pt-PT" sz="1000" dirty="0">
              <a:solidFill>
                <a:schemeClr val="tx1">
                  <a:lumMod val="85000"/>
                  <a:lumOff val="1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29511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>
                <a:solidFill>
                  <a:srgbClr val="196572"/>
                </a:solidFill>
                <a:latin typeface="Arial Narrow" pitchFamily="34" charset="0"/>
              </a:rPr>
              <a:t>Vantagens </a:t>
            </a:r>
            <a:r>
              <a:rPr lang="pt-PT" sz="2400" b="1">
                <a:solidFill>
                  <a:srgbClr val="196572"/>
                </a:solidFill>
                <a:latin typeface="Arial Narrow" pitchFamily="34" charset="0"/>
              </a:rPr>
              <a:t>(cont.)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lvl="1" indent="-35560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Permite, através de uma aplicação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Windows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perfeitamente integrada com o Portal, via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WEB </a:t>
            </a:r>
            <a:r>
              <a:rPr lang="pt-PT" sz="2600" dirty="0" err="1" smtClean="0">
                <a:solidFill>
                  <a:srgbClr val="196572"/>
                </a:solidFill>
                <a:latin typeface="Arial Narrow" pitchFamily="34" charset="0"/>
              </a:rPr>
              <a:t>services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,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gerir as informações do Plano de RS da Organização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no Sistema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e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transmiti-las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às Partes Interessadas;  </a:t>
            </a:r>
          </a:p>
          <a:p>
            <a:pPr marL="355600" lvl="1" indent="-355600">
              <a:buFontTx/>
              <a:buBlip>
                <a:blip r:embed="rId3"/>
              </a:buBlip>
              <a:defRPr/>
            </a:pP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marL="355600" lvl="1" indent="-3556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Extrair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resultados das boas práticas de RS da Empresa/Organização, bem como o controlo das actividades, a sua execução e </a:t>
            </a:r>
            <a:r>
              <a:rPr lang="pt-PT" sz="2600" dirty="0" err="1">
                <a:solidFill>
                  <a:srgbClr val="196572"/>
                </a:solidFill>
                <a:latin typeface="Arial Narrow" pitchFamily="34" charset="0"/>
              </a:rPr>
              <a:t>KPIs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; 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29511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>
                <a:solidFill>
                  <a:srgbClr val="196572"/>
                </a:solidFill>
                <a:latin typeface="Arial Narrow" pitchFamily="34" charset="0"/>
              </a:rPr>
              <a:t>Vantagens </a:t>
            </a:r>
            <a:r>
              <a:rPr lang="pt-PT" sz="2400" b="1">
                <a:solidFill>
                  <a:srgbClr val="196572"/>
                </a:solidFill>
                <a:latin typeface="Arial Narrow" pitchFamily="34" charset="0"/>
              </a:rPr>
              <a:t>(cont.)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Permite aceder a dados de outras Empresas/Organizações registadas, contribuindo para a implementação de acções preventivas e correctivas 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visando </a:t>
            </a: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a melhoria contínua das actividades e processos de RS, nas várias Empresas/Organizações.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31694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Comercialização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Em modelo de assinatura, com modalidades de pagamento mensal ou anual.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Possibilidade de renovação automática, até ao momento em que a mesma é cancelada.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Todos os pagamento </a:t>
            </a:r>
            <a:r>
              <a:rPr lang="pt-PT" sz="2600" dirty="0" err="1" smtClean="0">
                <a:solidFill>
                  <a:srgbClr val="196572"/>
                </a:solidFill>
                <a:latin typeface="Arial Narrow" pitchFamily="34" charset="0"/>
              </a:rPr>
              <a:t>efectuados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 através do </a:t>
            </a:r>
            <a:r>
              <a:rPr lang="pt-PT" sz="2600" dirty="0" err="1" smtClean="0">
                <a:solidFill>
                  <a:srgbClr val="196572"/>
                </a:solidFill>
                <a:latin typeface="Arial Narrow" pitchFamily="34" charset="0"/>
              </a:rPr>
              <a:t>PayPal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, dando assim a garantia de uma plataforma robusta e idónea.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7384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40446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Comercialização </a:t>
            </a:r>
            <a:r>
              <a:rPr lang="pt-PT" sz="2400" b="1" dirty="0">
                <a:solidFill>
                  <a:srgbClr val="196572"/>
                </a:solidFill>
                <a:latin typeface="Arial Narrow" pitchFamily="34" charset="0"/>
              </a:rPr>
              <a:t>(</a:t>
            </a:r>
            <a:r>
              <a:rPr lang="pt-PT" sz="2400" b="1" dirty="0" err="1">
                <a:solidFill>
                  <a:srgbClr val="196572"/>
                </a:solidFill>
                <a:latin typeface="Arial Narrow" pitchFamily="34" charset="0"/>
              </a:rPr>
              <a:t>cont</a:t>
            </a:r>
            <a:r>
              <a:rPr lang="pt-PT" sz="2400" b="1" dirty="0">
                <a:solidFill>
                  <a:srgbClr val="196572"/>
                </a:solidFill>
                <a:latin typeface="Arial Narrow" pitchFamily="34" charset="0"/>
              </a:rPr>
              <a:t>.)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Os valores de assinatura são: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3116161"/>
            <a:ext cx="7562850" cy="15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35269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Programa de Logo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Uma vez que a normal ISSO 26000 não é uma norma de certificação, está previsto que as Empresas/Organizações possam comunicar os seus esforços em RS a partir dos seus sites corporativos.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Será dado um logo que, a ser utilizado, redireccionará os utilizadores para a página das publicações da Organização do Portal www.csrtarget.com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924772"/>
            <a:ext cx="159067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3886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43284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Programa de Parceiros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Existe em curso um programa de Parceiros. Estes poderão gerir as suas próprias campanhas, com vista à futura implementação do </a:t>
            </a:r>
            <a:r>
              <a:rPr lang="pt-PT" sz="2600" dirty="0" err="1" smtClean="0">
                <a:solidFill>
                  <a:srgbClr val="196572"/>
                </a:solidFill>
                <a:latin typeface="Arial Narrow" pitchFamily="34" charset="0"/>
              </a:rPr>
              <a:t>CSRTarget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 nos seus clientes/associados.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Sempre que uma campanha se traduza numa ou mais Assinaturas Anuais, parte do valor será automaticamente devolvido ao Parceiro.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423886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29402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Suporte online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O suporte à aplicação é feito a partir de envios de actualizações sempre que se verificar necessário.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A comunicação de eventuais problemas ou outras questões de suporte será sempre efectuada a partir do portal.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A resposta será sempre dada no prazo máximo de 24 horas, mesmo ao fim de semana.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35477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Evolução contínua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Uma vez que esta solução será disponibilizada em modelo de assinatura, todas as evoluções serão sempre disponibilizadas para todos os assinantes sem custos adicionais.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412150" y="2782669"/>
            <a:ext cx="68467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Alguns exemplos de funcionalidades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82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599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622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56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574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432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78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310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988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004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645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170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835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76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82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978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744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539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772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82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656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752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524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101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158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546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0" y="1188000"/>
            <a:ext cx="777240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613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285875" y="785813"/>
            <a:ext cx="57791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Período extraordinário de teste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85875" y="1844824"/>
            <a:ext cx="7500938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A solução encontra-se, neste momento, na fase final de testes</a:t>
            </a:r>
          </a:p>
          <a:p>
            <a:pPr lvl="1" indent="-457200">
              <a:buFontTx/>
              <a:buBlip>
                <a:blip r:embed="rId3"/>
              </a:buBlip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Estará disponível durante o mês de Junho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lvl="1" indent="-457200">
              <a:buBlip>
                <a:blip r:embed="rId3"/>
              </a:buBlip>
              <a:defRPr/>
            </a:pPr>
            <a:r>
              <a:rPr lang="pt-PT" sz="2600" dirty="0">
                <a:solidFill>
                  <a:srgbClr val="196572"/>
                </a:solidFill>
                <a:latin typeface="Arial Narrow" pitchFamily="34" charset="0"/>
              </a:rPr>
              <a:t>Com o </a:t>
            </a:r>
            <a:r>
              <a:rPr lang="pt-PT" sz="2600" dirty="0" err="1" smtClean="0">
                <a:solidFill>
                  <a:srgbClr val="196572"/>
                </a:solidFill>
                <a:latin typeface="Arial Narrow" pitchFamily="34" charset="0"/>
              </a:rPr>
              <a:t>objectivo</a:t>
            </a: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 de alagar o mais possível a sua base instalada e, simultaneamente recolher feedback de utilização do maior número de organizações possível:</a:t>
            </a:r>
            <a:endParaRPr lang="pt-PT" sz="1200" dirty="0" smtClean="0">
              <a:solidFill>
                <a:srgbClr val="196572"/>
              </a:solidFill>
              <a:latin typeface="Arial Narrow" pitchFamily="34" charset="0"/>
            </a:endParaRPr>
          </a:p>
          <a:p>
            <a:pPr marL="0" lvl="1">
              <a:defRPr/>
            </a:pPr>
            <a:endParaRPr lang="pt-PT" sz="1200" dirty="0">
              <a:solidFill>
                <a:srgbClr val="196572"/>
              </a:solidFill>
              <a:latin typeface="Arial Narrow" pitchFamily="34" charset="0"/>
            </a:endParaRPr>
          </a:p>
          <a:p>
            <a:pPr marL="914400" lvl="3">
              <a:defRPr/>
            </a:pPr>
            <a:r>
              <a:rPr lang="pt-PT" sz="2600" b="1" dirty="0" smtClean="0">
                <a:solidFill>
                  <a:srgbClr val="196572"/>
                </a:solidFill>
                <a:latin typeface="Arial Narrow" pitchFamily="34" charset="0"/>
              </a:rPr>
              <a:t>Iremos oferecer a utilização gratuita durante 6 meses (até final 31 DEZ 2014)</a:t>
            </a:r>
            <a:endParaRPr lang="pt-PT" sz="1200" b="1" dirty="0" smtClean="0">
              <a:solidFill>
                <a:srgbClr val="196572"/>
              </a:solidFill>
              <a:latin typeface="Arial Narrow" pitchFamily="34" charset="0"/>
            </a:endParaRPr>
          </a:p>
          <a:p>
            <a:pPr marL="914400" lvl="3">
              <a:defRPr/>
            </a:pPr>
            <a:endParaRPr lang="pt-PT" sz="1200" b="1" dirty="0" smtClean="0">
              <a:solidFill>
                <a:srgbClr val="196572"/>
              </a:solidFill>
              <a:latin typeface="Arial Narrow" pitchFamily="34" charset="0"/>
            </a:endParaRPr>
          </a:p>
          <a:p>
            <a:pPr marL="457200" lvl="2">
              <a:defRPr/>
            </a:pPr>
            <a:r>
              <a:rPr lang="pt-PT" sz="2600" dirty="0" smtClean="0">
                <a:solidFill>
                  <a:srgbClr val="196572"/>
                </a:solidFill>
                <a:latin typeface="Arial Narrow" pitchFamily="34" charset="0"/>
              </a:rPr>
              <a:t>	a todas as organizações inscritas até 30 JUN</a:t>
            </a: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  <a:p>
            <a:pPr lvl="1" indent="-457200">
              <a:buFontTx/>
              <a:buBlip>
                <a:blip r:embed="rId3"/>
              </a:buBlip>
              <a:defRPr/>
            </a:pPr>
            <a:endParaRPr lang="pt-PT" sz="2600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374736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051720" y="2996952"/>
            <a:ext cx="3663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www.csrtarget.com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241645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051720" y="2996952"/>
            <a:ext cx="18854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 smtClean="0">
                <a:solidFill>
                  <a:srgbClr val="196572"/>
                </a:solidFill>
                <a:latin typeface="Arial Narrow" pitchFamily="34" charset="0"/>
              </a:rPr>
              <a:t>Dúvidas?</a:t>
            </a:r>
            <a:endParaRPr lang="pt-PT" sz="2400" b="1" dirty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15071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Descritivo da Solução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2400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</p:spTree>
    <p:extLst>
      <p:ext uri="{BB962C8B-B14F-4D97-AF65-F5344CB8AC3E}">
        <p14:creationId xmlns:p14="http://schemas.microsoft.com/office/powerpoint/2010/main" xmlns="" val="117730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897</Words>
  <Application>Microsoft Office PowerPoint</Application>
  <PresentationFormat>Apresentação no Ecrã (4:3)</PresentationFormat>
  <Paragraphs>161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45</vt:i4>
      </vt:variant>
    </vt:vector>
  </HeadingPairs>
  <TitlesOfParts>
    <vt:vector size="46" baseType="lpstr">
      <vt:lpstr>Office Theme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Diapositivo 39</vt:lpstr>
      <vt:lpstr>Diapositivo 40</vt:lpstr>
      <vt:lpstr>Diapositivo 41</vt:lpstr>
      <vt:lpstr>Diapositivo 42</vt:lpstr>
      <vt:lpstr>Diapositivo 43</vt:lpstr>
      <vt:lpstr>Diapositivo 44</vt:lpstr>
      <vt:lpstr>Diapositivo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Teixeira</dc:creator>
  <cp:lastModifiedBy>JPMendes</cp:lastModifiedBy>
  <cp:revision>35</cp:revision>
  <dcterms:created xsi:type="dcterms:W3CDTF">2013-10-31T10:58:52Z</dcterms:created>
  <dcterms:modified xsi:type="dcterms:W3CDTF">2014-05-24T15:48:38Z</dcterms:modified>
</cp:coreProperties>
</file>